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337" r:id="rId3"/>
    <p:sldId id="412" r:id="rId4"/>
    <p:sldId id="416" r:id="rId5"/>
    <p:sldId id="379" r:id="rId6"/>
    <p:sldId id="430" r:id="rId7"/>
    <p:sldId id="381" r:id="rId8"/>
    <p:sldId id="417" r:id="rId9"/>
    <p:sldId id="431" r:id="rId10"/>
    <p:sldId id="418" r:id="rId11"/>
    <p:sldId id="419" r:id="rId12"/>
    <p:sldId id="432" r:id="rId13"/>
    <p:sldId id="420" r:id="rId14"/>
    <p:sldId id="421" r:id="rId15"/>
    <p:sldId id="368" r:id="rId16"/>
    <p:sldId id="433" r:id="rId17"/>
    <p:sldId id="422" r:id="rId18"/>
    <p:sldId id="423" r:id="rId19"/>
    <p:sldId id="434" r:id="rId20"/>
    <p:sldId id="425" r:id="rId21"/>
    <p:sldId id="424" r:id="rId22"/>
    <p:sldId id="426" r:id="rId23"/>
    <p:sldId id="435" r:id="rId24"/>
    <p:sldId id="427" r:id="rId25"/>
    <p:sldId id="428" r:id="rId26"/>
    <p:sldId id="437" r:id="rId27"/>
    <p:sldId id="429" r:id="rId28"/>
    <p:sldId id="436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35"/>
    <p:restoredTop sz="92782"/>
  </p:normalViewPr>
  <p:slideViewPr>
    <p:cSldViewPr snapToGrid="0" snapToObjects="1">
      <p:cViewPr varScale="1">
        <p:scale>
          <a:sx n="106" d="100"/>
          <a:sy n="106" d="100"/>
        </p:scale>
        <p:origin x="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EDD122-9091-CF4B-BBA4-B1736B026068}" type="datetimeFigureOut">
              <a:rPr kumimoji="1" lang="zh-CN" altLang="en-US" smtClean="0"/>
              <a:t>2023/2/28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D9AFA-E322-1642-BFEB-50640FC5BC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2293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我最近看了一些有关利用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技术来提升代码生成效果的论文，今天简单地总结一下，分享给大家。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D9AFA-E322-1642-BFEB-50640FC5BC7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3541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第三个工作是</a:t>
            </a:r>
            <a:r>
              <a:rPr kumimoji="1" lang="en-US" altLang="zh-CN" dirty="0" err="1"/>
              <a:t>CodeT</a:t>
            </a:r>
            <a:r>
              <a:rPr kumimoji="1" lang="zh-CN" altLang="en-US" dirty="0"/>
              <a:t>。它的思路跟</a:t>
            </a:r>
            <a:r>
              <a:rPr kumimoji="1" lang="en-US" altLang="zh-CN" dirty="0"/>
              <a:t>MBR</a:t>
            </a:r>
            <a:r>
              <a:rPr kumimoji="1" lang="zh-CN" altLang="en-US" dirty="0"/>
              <a:t>类似，不同的是，它是利用一个</a:t>
            </a:r>
            <a:r>
              <a:rPr kumimoji="1" lang="en-US" altLang="zh-CN" dirty="0"/>
              <a:t>LLM</a:t>
            </a:r>
            <a:r>
              <a:rPr kumimoji="1" lang="zh-CN" altLang="en-US" dirty="0"/>
              <a:t>来生成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cases</a:t>
            </a:r>
            <a:r>
              <a:rPr kumimoji="1" lang="zh-CN" altLang="en-US" dirty="0"/>
              <a:t>。具体来说，分为三步</a:t>
            </a:r>
            <a:r>
              <a:rPr kumimoji="1" lang="en-US" altLang="zh-CN" dirty="0"/>
              <a:t>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下图是一个</a:t>
            </a:r>
            <a:r>
              <a:rPr kumimoji="1" lang="en-US" altLang="zh-CN" dirty="0" err="1"/>
              <a:t>CodeT</a:t>
            </a:r>
            <a:r>
              <a:rPr kumimoji="1" lang="zh-CN" altLang="en-US" dirty="0"/>
              <a:t>的例子。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D9AFA-E322-1642-BFEB-50640FC5BC7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0177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这里展示了</a:t>
            </a:r>
            <a:r>
              <a:rPr kumimoji="1" lang="en-US" altLang="zh-CN" dirty="0" err="1"/>
              <a:t>CodeT</a:t>
            </a:r>
            <a:r>
              <a:rPr kumimoji="1" lang="zh-CN" altLang="en-US" dirty="0"/>
              <a:t>在两个数据集上的结果。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Baseline</a:t>
            </a:r>
            <a:r>
              <a:rPr kumimoji="1" lang="zh-CN" altLang="en-US" dirty="0"/>
              <a:t>指的是</a:t>
            </a:r>
            <a:r>
              <a:rPr kumimoji="1" lang="en-US" altLang="zh-CN" dirty="0"/>
              <a:t>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可以看出，</a:t>
            </a:r>
            <a:r>
              <a:rPr kumimoji="1" lang="en-US" altLang="zh-CN" dirty="0" err="1"/>
              <a:t>CodeT</a:t>
            </a:r>
            <a:r>
              <a:rPr kumimoji="1" lang="zh-CN" altLang="en-US" dirty="0"/>
              <a:t>效果最好，超越了之前的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方法。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D9AFA-E322-1642-BFEB-50640FC5BC7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9066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这里简单地总结一下。上述的工作都是采样测试用例来聚类候选，然后从一个或多个类中挑选程序作为输出。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我当初看到这里的时候，有个疑问就是为什么这样的方法会</a:t>
            </a:r>
            <a:r>
              <a:rPr kumimoji="1" lang="en-US" altLang="zh-CN" dirty="0"/>
              <a:t>work</a:t>
            </a:r>
            <a:r>
              <a:rPr kumimoji="1" lang="zh-CN" altLang="en-US" dirty="0"/>
              <a:t>，特别是</a:t>
            </a:r>
            <a:r>
              <a:rPr kumimoji="1" lang="en-US" altLang="zh-CN" dirty="0" err="1"/>
              <a:t>CodeT</a:t>
            </a:r>
            <a:r>
              <a:rPr kumimoji="1" lang="zh-CN" altLang="en-US" dirty="0"/>
              <a:t>它使用的还是生成测试用例。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这里我提供了一些可能的原因。</a:t>
            </a:r>
            <a:r>
              <a:rPr kumimoji="1" lang="en-US" altLang="zh-CN" dirty="0"/>
              <a:t>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D9AFA-E322-1642-BFEB-50640FC5BC7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5096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下面是第二类方法，基于神经网络的</a:t>
            </a:r>
            <a:r>
              <a:rPr kumimoji="1" lang="en-US" altLang="zh-CN" dirty="0"/>
              <a:t>ranker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第一个代表工作是</a:t>
            </a:r>
            <a:r>
              <a:rPr kumimoji="1" lang="en-US" altLang="zh-CN" dirty="0" err="1"/>
              <a:t>CodeRanker</a:t>
            </a:r>
            <a:r>
              <a:rPr kumimoji="1" lang="zh-CN" altLang="en-US" dirty="0"/>
              <a:t>，它是一个神经网络分类器，用来预测一个候选是否符合需求的。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CodeRanker</a:t>
            </a:r>
            <a:r>
              <a:rPr kumimoji="1" lang="zh-CN" altLang="en-US" dirty="0"/>
              <a:t>的输入是</a:t>
            </a:r>
            <a:r>
              <a:rPr kumimoji="1" lang="en-US" altLang="zh-CN" dirty="0"/>
              <a:t>…</a:t>
            </a:r>
            <a:r>
              <a:rPr kumimoji="1" lang="zh-CN" altLang="en-US" dirty="0"/>
              <a:t>输出是</a:t>
            </a:r>
            <a:r>
              <a:rPr kumimoji="1" lang="en-US" altLang="zh-CN" dirty="0"/>
              <a:t>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作者还进一步设计了一些</a:t>
            </a:r>
            <a:r>
              <a:rPr kumimoji="1" lang="en-US" altLang="zh-CN" dirty="0" err="1"/>
              <a:t>CodeRanker</a:t>
            </a:r>
            <a:r>
              <a:rPr kumimoji="1" lang="zh-CN" altLang="en-US" dirty="0"/>
              <a:t>的变体，例如将</a:t>
            </a:r>
            <a:r>
              <a:rPr kumimoji="1" lang="en-US" altLang="zh-CN" dirty="0"/>
              <a:t>wrong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label</a:t>
            </a:r>
            <a:r>
              <a:rPr kumimoji="1" lang="zh-CN" altLang="en-US" dirty="0"/>
              <a:t>进一步细分为</a:t>
            </a:r>
            <a:r>
              <a:rPr kumimoji="1" lang="en-US" altLang="zh-CN" dirty="0"/>
              <a:t>11</a:t>
            </a:r>
            <a:r>
              <a:rPr kumimoji="1" lang="zh-CN" altLang="en-US" dirty="0"/>
              <a:t>类具体的执行错误，让</a:t>
            </a:r>
            <a:r>
              <a:rPr kumimoji="1" lang="en-US" altLang="zh-CN" dirty="0" err="1"/>
              <a:t>CodeRanker</a:t>
            </a:r>
            <a:r>
              <a:rPr kumimoji="1" lang="zh-CN" altLang="en-US" dirty="0"/>
              <a:t>去预测候选具体是哪一类执行错误。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作者利用</a:t>
            </a:r>
            <a:r>
              <a:rPr kumimoji="1" lang="en-US" altLang="zh-CN" dirty="0"/>
              <a:t>APPS</a:t>
            </a:r>
            <a:r>
              <a:rPr kumimoji="1" lang="zh-CN" altLang="en-US" dirty="0"/>
              <a:t>的训练集来构造</a:t>
            </a:r>
            <a:r>
              <a:rPr kumimoji="1" lang="en-US" altLang="zh-CN" dirty="0" err="1"/>
              <a:t>CodeRanker</a:t>
            </a:r>
            <a:r>
              <a:rPr kumimoji="1" lang="zh-CN" altLang="en-US" dirty="0"/>
              <a:t>的训练数据</a:t>
            </a:r>
            <a:r>
              <a:rPr kumimoji="1" lang="en-US" altLang="zh-CN" dirty="0"/>
              <a:t>…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D9AFA-E322-1642-BFEB-50640FC5BC7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2796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这里展示了</a:t>
            </a:r>
            <a:r>
              <a:rPr kumimoji="1" lang="en-US" altLang="zh-CN" dirty="0" err="1"/>
              <a:t>CodeRanker</a:t>
            </a:r>
            <a:r>
              <a:rPr kumimoji="1" lang="zh-CN" altLang="en-US" dirty="0"/>
              <a:t>在三个数据集上的结果。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可以看出，</a:t>
            </a:r>
            <a:r>
              <a:rPr kumimoji="1" lang="en-US" altLang="zh-CN" dirty="0" err="1"/>
              <a:t>CodeRanker</a:t>
            </a:r>
            <a:r>
              <a:rPr kumimoji="1" lang="zh-CN" altLang="en-US" dirty="0"/>
              <a:t>有效地提升的多个模型的准确率，但它并没有和其他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方法去对比。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D9AFA-E322-1642-BFEB-50640FC5BC7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6939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第二个代表工作是</a:t>
            </a:r>
            <a:r>
              <a:rPr kumimoji="1" lang="en-US" altLang="zh-CN" dirty="0"/>
              <a:t>Coder-Reviewer</a:t>
            </a:r>
            <a:r>
              <a:rPr kumimoji="1" lang="zh-CN" altLang="en-US" dirty="0"/>
              <a:t>。这个方法的</a:t>
            </a:r>
            <a:r>
              <a:rPr kumimoji="1" lang="en-US" altLang="zh-CN" dirty="0"/>
              <a:t>motivation</a:t>
            </a:r>
            <a:r>
              <a:rPr kumimoji="1" lang="zh-CN" altLang="en-US" dirty="0"/>
              <a:t>来源于软件开发中的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</a:t>
            </a:r>
            <a:r>
              <a:rPr kumimoji="1" lang="zh-CN" altLang="en-US" dirty="0"/>
              <a:t>过程。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具体分为三步，首先</a:t>
            </a:r>
            <a:r>
              <a:rPr kumimoji="1" lang="en-US" altLang="zh-CN" dirty="0"/>
              <a:t>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下面展示了一个例子。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D9AFA-E322-1642-BFEB-50640FC5BC72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50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这里展示了</a:t>
            </a:r>
            <a:r>
              <a:rPr kumimoji="1" lang="en-US" altLang="zh-CN" dirty="0"/>
              <a:t>Coder-Reviewer</a:t>
            </a:r>
            <a:r>
              <a:rPr kumimoji="1" lang="zh-CN" altLang="en-US" dirty="0"/>
              <a:t>及其变体在六个数据集上的结果。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解释一些变体</a:t>
            </a:r>
            <a:r>
              <a:rPr kumimoji="1" lang="en-US" altLang="zh-CN" dirty="0"/>
              <a:t>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总体来看，</a:t>
            </a:r>
            <a:r>
              <a:rPr kumimoji="1" lang="en-US" altLang="zh-CN" dirty="0"/>
              <a:t>Coder-Reviewer</a:t>
            </a:r>
            <a:r>
              <a:rPr kumimoji="1" lang="zh-CN" altLang="en-US" dirty="0"/>
              <a:t>及其变体在六个数据集上取得了最好的效果。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D9AFA-E322-1642-BFEB-50640FC5BC72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806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作者还和</a:t>
            </a:r>
            <a:r>
              <a:rPr kumimoji="1" lang="en-US" altLang="zh-CN" dirty="0" err="1"/>
              <a:t>CodeT</a:t>
            </a:r>
            <a:r>
              <a:rPr kumimoji="1" lang="zh-CN" altLang="en-US" dirty="0"/>
              <a:t>进行了对比</a:t>
            </a:r>
            <a:r>
              <a:rPr kumimoji="1" lang="en-US" altLang="zh-CN" dirty="0"/>
              <a:t>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D9AFA-E322-1642-BFEB-50640FC5BC7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9105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最后一个是最近提出的</a:t>
            </a:r>
            <a:r>
              <a:rPr kumimoji="1" lang="en-US" altLang="zh-CN" dirty="0"/>
              <a:t>LEVER…</a:t>
            </a:r>
            <a:r>
              <a:rPr kumimoji="1" lang="zh-CN" altLang="en-US" dirty="0"/>
              <a:t>它的输入包括</a:t>
            </a:r>
            <a:r>
              <a:rPr kumimoji="1" lang="en-US" altLang="zh-CN" dirty="0"/>
              <a:t>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下图展示了</a:t>
            </a:r>
            <a:r>
              <a:rPr kumimoji="1" lang="en-US" altLang="zh-CN" dirty="0"/>
              <a:t>LEVER</a:t>
            </a:r>
            <a:r>
              <a:rPr kumimoji="1" lang="zh-CN" altLang="en-US" dirty="0"/>
              <a:t>的整体流程。首先在</a:t>
            </a:r>
            <a:r>
              <a:rPr kumimoji="1" lang="en-US" altLang="zh-CN" dirty="0"/>
              <a:t>public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cases</a:t>
            </a:r>
            <a:r>
              <a:rPr kumimoji="1" lang="zh-CN" altLang="en-US" dirty="0"/>
              <a:t>上执行。然后将执行结果</a:t>
            </a:r>
            <a:r>
              <a:rPr kumimoji="1" lang="en-US" altLang="zh-CN" dirty="0"/>
              <a:t>…</a:t>
            </a:r>
            <a:r>
              <a:rPr kumimoji="1" lang="zh-CN" altLang="en-US" dirty="0"/>
              <a:t>送入一个神经网络</a:t>
            </a:r>
            <a:r>
              <a:rPr kumimoji="1" lang="en-US" altLang="zh-CN" dirty="0"/>
              <a:t>verifier</a:t>
            </a:r>
            <a:r>
              <a:rPr kumimoji="1" lang="zh-CN" altLang="en-US" dirty="0"/>
              <a:t>，预测每个候选是正确的概率。最后会将执行结果一样的候选的概率聚合起来。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D9AFA-E322-1642-BFEB-50640FC5BC72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6803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这里展示了</a:t>
            </a:r>
            <a:r>
              <a:rPr kumimoji="1" lang="en-US" altLang="zh-CN" dirty="0"/>
              <a:t>LEVER</a:t>
            </a:r>
            <a:r>
              <a:rPr kumimoji="1" lang="zh-CN" altLang="en-US" dirty="0"/>
              <a:t>在</a:t>
            </a:r>
            <a:r>
              <a:rPr kumimoji="1" lang="en-US" altLang="zh-CN" dirty="0"/>
              <a:t>MBPP</a:t>
            </a:r>
            <a:r>
              <a:rPr kumimoji="1" lang="zh-CN" altLang="en-US" dirty="0"/>
              <a:t>数据集上的结果。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结果表明：</a:t>
            </a:r>
            <a:r>
              <a:rPr kumimoji="1" lang="en-US" altLang="zh-CN" dirty="0"/>
              <a:t>…</a:t>
            </a:r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D9AFA-E322-1642-BFEB-50640FC5BC72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9476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Reran</a:t>
            </a:r>
            <a:r>
              <a:rPr kumimoji="1" lang="zh-CN" altLang="en-US" dirty="0"/>
              <a:t>技术的</a:t>
            </a:r>
            <a:r>
              <a:rPr kumimoji="1" lang="en-US" altLang="zh-CN" dirty="0"/>
              <a:t>motivation</a:t>
            </a:r>
            <a:r>
              <a:rPr kumimoji="1" lang="zh-CN" altLang="en-US" dirty="0"/>
              <a:t>是</a:t>
            </a:r>
            <a:r>
              <a:rPr kumimoji="1" lang="en-US" altLang="zh-CN" dirty="0"/>
              <a:t>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那在本次汇报中，我会</a:t>
            </a:r>
            <a:r>
              <a:rPr kumimoji="1" lang="en-US" altLang="zh-CN" dirty="0"/>
              <a:t>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D9AFA-E322-1642-BFEB-50640FC5BC7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4635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这里展示了</a:t>
            </a:r>
            <a:r>
              <a:rPr kumimoji="1" lang="en-US" altLang="zh-CN" dirty="0"/>
              <a:t>LEVER</a:t>
            </a:r>
            <a:r>
              <a:rPr kumimoji="1" lang="zh-CN" altLang="en-US" dirty="0"/>
              <a:t>在</a:t>
            </a:r>
            <a:r>
              <a:rPr kumimoji="1" lang="en-US" altLang="zh-CN" dirty="0"/>
              <a:t>MBPP</a:t>
            </a:r>
            <a:r>
              <a:rPr kumimoji="1" lang="zh-CN" altLang="en-US" dirty="0"/>
              <a:t>数据集上的结果。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结果表明：</a:t>
            </a:r>
            <a:r>
              <a:rPr kumimoji="1" lang="en-US" altLang="zh-CN" dirty="0"/>
              <a:t>…</a:t>
            </a:r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D9AFA-E322-1642-BFEB-50640FC5BC72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4191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D9AFA-E322-1642-BFEB-50640FC5BC72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3505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D9AFA-E322-1642-BFEB-50640FC5BC72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434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首先是背景介绍。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大规模语言模型已经在代码生成上</a:t>
            </a:r>
            <a:r>
              <a:rPr kumimoji="1" lang="en-US" altLang="zh-CN" dirty="0"/>
              <a:t>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在实际场景中，可以通过不断地采样来从大模型中获取正确答案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因此，一个趋势就是，先从大模型里采样出很多候选，然后再筛选出其中最好的一个程序最为输出答案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D9AFA-E322-1642-BFEB-50640FC5BC7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4621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最早，</a:t>
            </a:r>
            <a:r>
              <a:rPr kumimoji="1" lang="en-US" altLang="zh-CN" dirty="0"/>
              <a:t>Codex</a:t>
            </a:r>
            <a:r>
              <a:rPr kumimoji="1" lang="zh-CN" altLang="en-US" dirty="0"/>
              <a:t>中将大模型的生成概率作为筛选的标准，但它倾向于</a:t>
            </a:r>
            <a:r>
              <a:rPr kumimoji="1" lang="en-US" altLang="zh-CN" dirty="0"/>
              <a:t>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之后，作者有进一步用长度来归一化概率。但发现它倾向于</a:t>
            </a:r>
            <a:r>
              <a:rPr kumimoji="1" lang="en-US" altLang="zh-CN" dirty="0"/>
              <a:t>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因此，后续有一些的工作去研究更有效的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方法，来提升大模型的性能。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D9AFA-E322-1642-BFEB-50640FC5BC7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8163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这里，展示了近来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方法的整体流程。它们首先都是从大模型采样出很多的候选。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我将现有的方法大致分为两类。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第一类是基于执行的聚类方法。这类方法将候选在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cases</a:t>
            </a:r>
            <a:r>
              <a:rPr kumimoji="1" lang="zh-CN" altLang="en-US" dirty="0"/>
              <a:t>上运行，并基于运行的结果对候选进行聚类，然后一个或多个类中挑选最终的输出。代表工作有</a:t>
            </a:r>
            <a:r>
              <a:rPr kumimoji="1" lang="en-US" altLang="zh-CN" dirty="0" err="1"/>
              <a:t>AlphaCode</a:t>
            </a:r>
            <a:r>
              <a:rPr kumimoji="1" lang="en-US" altLang="zh-CN" dirty="0"/>
              <a:t>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第二类是神经网络</a:t>
            </a:r>
            <a:r>
              <a:rPr kumimoji="1" lang="en-US" altLang="zh-CN" dirty="0"/>
              <a:t>ranker</a:t>
            </a:r>
            <a:r>
              <a:rPr kumimoji="1" lang="zh-CN" altLang="en-US" dirty="0"/>
              <a:t>。它们直接利用一个神经网络来预测一个候选是否是正确的。基于正确的概率来对候选进行排序。代表工作有</a:t>
            </a:r>
            <a:r>
              <a:rPr kumimoji="1" lang="en-US" altLang="zh-CN" dirty="0"/>
              <a:t>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D9AFA-E322-1642-BFEB-50640FC5BC7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997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首先是</a:t>
            </a:r>
            <a:r>
              <a:rPr kumimoji="1" lang="en-US" altLang="zh-CN" dirty="0" err="1"/>
              <a:t>AlphaCode</a:t>
            </a:r>
            <a:r>
              <a:rPr kumimoji="1" lang="zh-CN" altLang="en-US" dirty="0"/>
              <a:t>，它分两步去从候选中挑选答案</a:t>
            </a:r>
            <a:r>
              <a:rPr kumimoji="1" lang="en-US" altLang="zh-CN" dirty="0"/>
              <a:t>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D9AFA-E322-1642-BFEB-50640FC5BC7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9409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这里展示了在</a:t>
            </a:r>
            <a:r>
              <a:rPr kumimoji="1" lang="en-US" altLang="zh-CN" dirty="0" err="1"/>
              <a:t>CodeContests</a:t>
            </a:r>
            <a:r>
              <a:rPr kumimoji="1" lang="zh-CN" altLang="en-US" dirty="0"/>
              <a:t>上的结果。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结果表明</a:t>
            </a:r>
            <a:r>
              <a:rPr kumimoji="1" lang="zh-CN" altLang="en-US" dirty="0">
                <a:sym typeface="Wingdings" pitchFamily="2" charset="2"/>
              </a:rPr>
              <a:t>（</a:t>
            </a:r>
            <a:r>
              <a:rPr kumimoji="1" lang="en-US" altLang="zh-CN" dirty="0">
                <a:sym typeface="Wingdings" pitchFamily="2" charset="2"/>
              </a:rPr>
              <a:t>1</a:t>
            </a:r>
            <a:r>
              <a:rPr kumimoji="1" lang="zh-CN" altLang="en-US" dirty="0">
                <a:sym typeface="Wingdings" pitchFamily="2" charset="2"/>
              </a:rPr>
              <a:t>）</a:t>
            </a:r>
            <a:r>
              <a:rPr kumimoji="1" lang="en-US" altLang="zh-CN" dirty="0" err="1">
                <a:sym typeface="Wingdings" pitchFamily="2" charset="2"/>
              </a:rPr>
              <a:t>AlphaCode</a:t>
            </a:r>
            <a:r>
              <a:rPr kumimoji="1" lang="zh-CN" altLang="en-US" dirty="0">
                <a:sym typeface="Wingdings" pitchFamily="2" charset="2"/>
              </a:rPr>
              <a:t>的这种聚类方法可以有效的提升模型的准确率。（</a:t>
            </a:r>
            <a:r>
              <a:rPr kumimoji="1" lang="en-US" altLang="zh-CN" dirty="0">
                <a:sym typeface="Wingdings" pitchFamily="2" charset="2"/>
              </a:rPr>
              <a:t>2</a:t>
            </a:r>
            <a:r>
              <a:rPr kumimoji="1" lang="zh-CN" altLang="en-US" dirty="0">
                <a:sym typeface="Wingdings" pitchFamily="2" charset="2"/>
              </a:rPr>
              <a:t>）消融分析也表明，每一步都有一定的贡献。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D9AFA-E322-1642-BFEB-50640FC5BC7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3769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第二个方法是</a:t>
            </a:r>
            <a:r>
              <a:rPr kumimoji="1" lang="en-US" altLang="zh-CN" dirty="0"/>
              <a:t>MBR</a:t>
            </a:r>
            <a:r>
              <a:rPr kumimoji="1" lang="zh-CN" altLang="en-US" dirty="0"/>
              <a:t>，它也是分两步挑选输出。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D9AFA-E322-1642-BFEB-50640FC5BC7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1426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这里展示了</a:t>
            </a:r>
            <a:r>
              <a:rPr kumimoji="1" lang="en-US" altLang="zh-CN" dirty="0"/>
              <a:t>MBR</a:t>
            </a:r>
            <a:r>
              <a:rPr kumimoji="1" lang="zh-CN" altLang="en-US" dirty="0"/>
              <a:t>在三个数据集上的效果。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）相比于没有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，直接贪心或者随机采样，</a:t>
            </a:r>
            <a:r>
              <a:rPr kumimoji="1" lang="en-US" altLang="zh-CN" dirty="0"/>
              <a:t>MBR…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）作者进一步和其他的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方法进行了对比。包括：最直接的生成概率和长度归一化后的生成概率。以及两个本文方法的变体，采用</a:t>
            </a:r>
            <a:r>
              <a:rPr kumimoji="1" lang="en-US" altLang="zh-CN" dirty="0"/>
              <a:t>BLEU</a:t>
            </a:r>
            <a:r>
              <a:rPr kumimoji="1" lang="zh-CN" altLang="en-US" dirty="0"/>
              <a:t>值来聚类候选。</a:t>
            </a:r>
            <a:endParaRPr kumimoji="1" lang="en-US" altLang="zh-CN" dirty="0"/>
          </a:p>
          <a:p>
            <a:r>
              <a:rPr kumimoji="1" lang="zh-CN" altLang="en-US" dirty="0"/>
              <a:t>结果表明：本文方法的效果最好，使用生成概率的效果最差。本文方法的两种变体，虽然效果有所下降，但仍然由于基于生成概率的方法。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D9AFA-E322-1642-BFEB-50640FC5BC7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1118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9CA5F-D276-F74D-85DE-59BF78FFC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E59E24-ACAE-764C-A029-A9DC07FDA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085075-C2D9-464F-BD36-91A886B46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9ED3-4EDC-204A-A942-10D0A620EC57}" type="datetime1">
              <a:rPr kumimoji="1" lang="zh-CN" altLang="en-US" smtClean="0"/>
              <a:t>2023/2/28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6C478B-7287-4C43-8DD0-9FD2F1258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4A2F9E-62B0-EE47-B492-15397A310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22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6182F-9D3F-6C43-8BBF-F60F0C30C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AC4898-E2DA-9D4D-A500-818BC4A34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E309B4-859D-A44C-8622-15B969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012D4-7E75-7A4D-9C19-CA171460C1D2}" type="datetime1">
              <a:rPr kumimoji="1" lang="zh-CN" altLang="en-US" smtClean="0"/>
              <a:t>2023/2/28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8AC6C8-C6C3-C349-AD7F-3FC82780F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ED837C-F685-5949-B1F5-B6FB200C5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2542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EF1B0AF-2847-5E43-9739-50FF49B38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94433C-75ED-6F4F-8DFA-17EDDACF3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59783A-1678-A245-AA4B-68CD7B6F4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E20-5D82-A248-8E0F-C4A1690913AF}" type="datetime1">
              <a:rPr kumimoji="1" lang="zh-CN" altLang="en-US" smtClean="0"/>
              <a:t>2023/2/28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4D0EDD-E475-9C4B-8EE7-C75200C12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F2FF18-3696-DD4F-B726-831F1125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0531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4EDCC6-5D94-0B43-BEE9-B52150265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DC0E96-4645-D949-B825-B5850E3CA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DC75C6-7FA2-AF46-BDB6-462D953BD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65D7-E652-3D4B-B561-647E6EA1B56F}" type="datetime1">
              <a:rPr kumimoji="1" lang="zh-CN" altLang="en-US" smtClean="0"/>
              <a:t>2023/2/28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871CAB-D6CB-6A40-B6D9-D0B9A0599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0D3322-E5C4-D942-BCEF-031A1FB0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0258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734B7A-66CD-FE46-B5BF-213DD654D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C2EE68-130C-7342-A205-E63E8EAC8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1AEA8-7098-8042-A03C-7BC6BDD3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57EE-6630-CC4B-A99D-1FD49A79F20D}" type="datetime1">
              <a:rPr kumimoji="1" lang="zh-CN" altLang="en-US" smtClean="0"/>
              <a:t>2023/2/28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F22C80-C772-C543-992A-558C70A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19746B-9E51-2C46-B88B-069E4F56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6286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4820E-2F7A-1647-9212-042998692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3ABDB5-09F5-D141-8901-2BB4DD8070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A13DC8-4A35-804B-8F44-21BA93AF4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3A18CF-6A59-5F4D-AEEB-1B0AA4FAD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42E31-649E-E349-B288-C3DFD36A970B}" type="datetime1">
              <a:rPr kumimoji="1" lang="zh-CN" altLang="en-US" smtClean="0"/>
              <a:t>2023/2/28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7EDDF7-35CD-C14D-BBD8-C4987D39F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3D27C8-20EE-E745-ADA7-3ACD4A993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0867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FE5F8F-9A9F-9B47-BE28-12B3D8D4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2AEAA3-800F-8C41-B9B0-5F4DE646E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0404F0-2E25-6D40-9446-1DB0C5344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506CCB-16CE-2746-9F85-964CD30305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8F45B5-6557-254A-A5A8-0B99081D62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1D1CABF-6B8D-4F4C-AA38-3E20B9834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073A9-94F8-BE48-82CD-BDAAF7FF8B6B}" type="datetime1">
              <a:rPr kumimoji="1" lang="zh-CN" altLang="en-US" smtClean="0"/>
              <a:t>2023/2/28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DEC26AC-EBCB-BC46-85EE-5AF06A5DB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3090917-A18B-304C-A5E7-4682CCCDE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4056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E5649-CE15-5244-BA5B-AABA771D1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6637D0D-0063-5B48-922C-D43F7D742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6E2E7-82CB-9B47-AEDA-0C21B4B759D0}" type="datetime1">
              <a:rPr kumimoji="1" lang="zh-CN" altLang="en-US" smtClean="0"/>
              <a:t>2023/2/28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6D2222-6AF2-0C4B-8A9F-0D9162FF3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C49C9D-F072-0645-873F-E422BE14D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476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F3B8D98-8AF2-FD40-BD6F-78742E4B1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DC624-8BB3-F14E-9F47-C86F4638D8D1}" type="datetime1">
              <a:rPr kumimoji="1" lang="zh-CN" altLang="en-US" smtClean="0"/>
              <a:t>2023/2/28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2BB44C6-9632-7942-BDDF-01B9AFB2D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4BC700-8C2E-B34F-92DC-CCA68E908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724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C03A0A-C5F7-2246-A3F5-899AB3CAB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6E37C-AA2E-084A-9E7B-102BAA22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489BFD-DD7E-A54C-A199-CE7A0F030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FDF604-3688-AA42-8082-5B3E5B453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EAC8-F74E-8544-AD3B-96C0B3AFD111}" type="datetime1">
              <a:rPr kumimoji="1" lang="zh-CN" altLang="en-US" smtClean="0"/>
              <a:t>2023/2/28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84621B-056A-2E48-A084-8DB508119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F5F83B-9101-1643-A9CD-5235782A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782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72E12-7EC1-AB43-AADD-0CDE05E0A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3E2AEA0-D20B-534E-82D4-6FAF1F289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D15577-CAE5-FA48-B7A0-DC8404502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F68479-0696-E24E-9069-68DA0C2BA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D55A-F159-8C44-8773-E2C669BC91C3}" type="datetime1">
              <a:rPr kumimoji="1" lang="zh-CN" altLang="en-US" smtClean="0"/>
              <a:t>2023/2/28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76D62E-F4F6-8E49-B14F-5FE045283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B4733F-80C5-8240-A255-AFA2CC17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7609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C16C752-ED27-D748-BF86-5A7304FD3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DF05E9-96A2-244A-B3DD-EE25260FB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ECAAC7-48CE-3A45-9CBA-4A4EAD4ED7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C14CA-B3BC-F14B-8D84-9AC838AF8E82}" type="datetime1">
              <a:rPr kumimoji="1" lang="zh-CN" altLang="en-US" smtClean="0"/>
              <a:t>2023/2/28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056BEF-EA98-6241-A585-191ACBD9C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3BA38B-0D82-5B4F-81AE-100437ECA1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91E74-D349-BD43-AC69-3A2B4D708F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1418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0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1A3C4F-DF78-EF46-BB2C-1FC60091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CE8226-5A87-3349-AABC-49710E0B3A93}"/>
              </a:ext>
            </a:extLst>
          </p:cNvPr>
          <p:cNvSpPr txBox="1"/>
          <p:nvPr/>
        </p:nvSpPr>
        <p:spPr>
          <a:xfrm>
            <a:off x="5450297" y="3664324"/>
            <a:ext cx="1291405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Jia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(♂)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2023.2.28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E2C2D6-0607-0311-2811-E57026D67408}"/>
              </a:ext>
            </a:extLst>
          </p:cNvPr>
          <p:cNvSpPr txBox="1"/>
          <p:nvPr/>
        </p:nvSpPr>
        <p:spPr>
          <a:xfrm>
            <a:off x="1618593" y="2721114"/>
            <a:ext cx="9375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Survey</a:t>
            </a:r>
            <a:r>
              <a:rPr kumimoji="1" lang="zh-CN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4000" dirty="0" err="1">
                <a:latin typeface="Arial" panose="020B0604020202020204" pitchFamily="34" charset="0"/>
                <a:cs typeface="Arial" panose="020B0604020202020204" pitchFamily="34" charset="0"/>
              </a:rPr>
              <a:t>Rerank</a:t>
            </a:r>
            <a:r>
              <a:rPr kumimoji="1" lang="zh-CN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kumimoji="1" lang="zh-CN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endParaRPr kumimoji="1"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703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750DC06-25E4-E049-9C6E-0F98D49BB686}"/>
              </a:ext>
            </a:extLst>
          </p:cNvPr>
          <p:cNvSpPr txBox="1"/>
          <p:nvPr/>
        </p:nvSpPr>
        <p:spPr>
          <a:xfrm>
            <a:off x="375138" y="304799"/>
            <a:ext cx="7665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Test-based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MBR-EXEC</a:t>
            </a:r>
            <a:endParaRPr kumimoji="1"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C20BC7-7174-4B4D-B0C2-F0184009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10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070AB1-BC33-FD28-BEFC-7B53333EFC1E}"/>
              </a:ext>
            </a:extLst>
          </p:cNvPr>
          <p:cNvSpPr txBox="1"/>
          <p:nvPr/>
        </p:nvSpPr>
        <p:spPr>
          <a:xfrm>
            <a:off x="375138" y="1225947"/>
            <a:ext cx="10870931" cy="1702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﻿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MBR-EXEC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selects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extensive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candidates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steps.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Execution.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Collecting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candidates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several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inputs.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Clustering.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candidates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selecting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largest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cluster.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C021CA-70EA-26DC-365F-D7AB4A3C2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8" t="2837" b="21951"/>
          <a:stretch/>
        </p:blipFill>
        <p:spPr>
          <a:xfrm>
            <a:off x="5758543" y="2634342"/>
            <a:ext cx="4573786" cy="35340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485A66A-6387-225E-EB89-780D6881C088}"/>
              </a:ext>
            </a:extLst>
          </p:cNvPr>
          <p:cNvSpPr txBox="1"/>
          <p:nvPr/>
        </p:nvSpPr>
        <p:spPr>
          <a:xfrm>
            <a:off x="8492359" y="6168426"/>
            <a:ext cx="767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#3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09B23D-0B85-381B-8C03-FF7409D16776}"/>
              </a:ext>
            </a:extLst>
          </p:cNvPr>
          <p:cNvSpPr txBox="1"/>
          <p:nvPr/>
        </p:nvSpPr>
        <p:spPr>
          <a:xfrm>
            <a:off x="9350265" y="6243361"/>
            <a:ext cx="767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#2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970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750DC06-25E4-E049-9C6E-0F98D49BB686}"/>
              </a:ext>
            </a:extLst>
          </p:cNvPr>
          <p:cNvSpPr txBox="1"/>
          <p:nvPr/>
        </p:nvSpPr>
        <p:spPr>
          <a:xfrm>
            <a:off x="375138" y="304799"/>
            <a:ext cx="7665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Test-based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MBR-EXEC</a:t>
            </a:r>
            <a:endParaRPr kumimoji="1"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C20BC7-7174-4B4D-B0C2-F0184009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11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AC808E-1A2D-1DC1-E424-3DCFEA1FE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95" y="1899747"/>
            <a:ext cx="5320771" cy="1526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8E2CA0C-0B2D-6E6F-F2DC-47C9EACDB3F1}"/>
              </a:ext>
            </a:extLst>
          </p:cNvPr>
          <p:cNvSpPr txBox="1"/>
          <p:nvPr/>
        </p:nvSpPr>
        <p:spPr>
          <a:xfrm>
            <a:off x="553221" y="1314972"/>
            <a:ext cx="5330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/>
              <a:t>Comparison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between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MBR-EXEC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and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baselines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without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 err="1"/>
              <a:t>rerank</a:t>
            </a:r>
            <a:r>
              <a:rPr kumimoji="1" lang="en-US" altLang="zh-CN" sz="1600" b="1" dirty="0"/>
              <a:t>.</a:t>
            </a:r>
            <a:endParaRPr kumimoji="1" lang="zh-CN" altLang="en-US" sz="16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F9BF8A0-025D-E3E3-2AB3-EECDBCD1D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2" b="2147"/>
          <a:stretch/>
        </p:blipFill>
        <p:spPr>
          <a:xfrm>
            <a:off x="6190592" y="937366"/>
            <a:ext cx="5727059" cy="383229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CCD9398-FC8E-2E0F-CD48-B08A131159C1}"/>
              </a:ext>
            </a:extLst>
          </p:cNvPr>
          <p:cNvSpPr txBox="1"/>
          <p:nvPr/>
        </p:nvSpPr>
        <p:spPr>
          <a:xfrm>
            <a:off x="5883937" y="1063518"/>
            <a:ext cx="1190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/>
              <a:t>#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Pass@1</a:t>
            </a:r>
            <a:endParaRPr kumimoji="1" lang="zh-CN" altLang="en-US" sz="16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74D7CD-3D3A-1559-2DE5-FDB7F6DA2F3A}"/>
              </a:ext>
            </a:extLst>
          </p:cNvPr>
          <p:cNvSpPr txBox="1"/>
          <p:nvPr/>
        </p:nvSpPr>
        <p:spPr>
          <a:xfrm>
            <a:off x="4000625" y="4883230"/>
            <a:ext cx="8079578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b="1" dirty="0"/>
              <a:t>Comparison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between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MBR-EXEC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and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other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 err="1"/>
              <a:t>rerank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approaches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on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the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MBPP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dataset.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b="1" dirty="0"/>
              <a:t>MBR-</a:t>
            </a:r>
            <a:r>
              <a:rPr kumimoji="1" lang="en-US" altLang="zh-CN" sz="1600" b="1" dirty="0" err="1"/>
              <a:t>tokenBLEU</a:t>
            </a:r>
            <a:r>
              <a:rPr kumimoji="1" lang="en-US" altLang="zh-CN" sz="1600" b="1" dirty="0"/>
              <a:t>/</a:t>
            </a:r>
            <a:r>
              <a:rPr kumimoji="1" lang="en-US" altLang="zh-CN" sz="1600" b="1" dirty="0" err="1"/>
              <a:t>charBLEU</a:t>
            </a:r>
            <a:r>
              <a:rPr kumimoji="1" lang="en-US" altLang="zh-CN" sz="1600" dirty="0"/>
              <a:t>: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two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variants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of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MBP-EXEC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using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BLEU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to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cluster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candidates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b="1" dirty="0"/>
              <a:t>ML</a:t>
            </a:r>
            <a:r>
              <a:rPr kumimoji="1" lang="en-US" altLang="zh-CN" sz="1600" dirty="0"/>
              <a:t>: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generation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likelihood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b="1" dirty="0"/>
              <a:t>MALL</a:t>
            </a:r>
            <a:r>
              <a:rPr kumimoji="1" lang="en-US" altLang="zh-CN" sz="1600" dirty="0"/>
              <a:t>: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normalized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ML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7336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1F489C-9915-F984-7C58-50071A9E7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12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F306EE-88E6-3A01-9ABA-BD18DE59C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457" y="2250038"/>
            <a:ext cx="9697086" cy="235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02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750DC06-25E4-E049-9C6E-0F98D49BB686}"/>
              </a:ext>
            </a:extLst>
          </p:cNvPr>
          <p:cNvSpPr txBox="1"/>
          <p:nvPr/>
        </p:nvSpPr>
        <p:spPr>
          <a:xfrm>
            <a:off x="375138" y="304799"/>
            <a:ext cx="7665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Test-based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CodeT</a:t>
            </a:r>
            <a:endParaRPr kumimoji="1"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C20BC7-7174-4B4D-B0C2-F0184009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13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070AB1-BC33-FD28-BEFC-7B53333EFC1E}"/>
              </a:ext>
            </a:extLst>
          </p:cNvPr>
          <p:cNvSpPr txBox="1"/>
          <p:nvPr/>
        </p:nvSpPr>
        <p:spPr>
          <a:xfrm>
            <a:off x="375138" y="1225947"/>
            <a:ext cx="10870931" cy="211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﻿</a:t>
            </a:r>
            <a:r>
              <a:rPr kumimoji="1"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CodeT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selects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extensive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candidates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steps.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Generation.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cases.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Execution.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Collecting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candidates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several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cases.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Clustering.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candidates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computing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cluster.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Selecting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highest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score.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EB992C-1907-0B27-337C-28D6D7960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953" y="3429000"/>
            <a:ext cx="6732094" cy="297464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46E9B4C-B8FC-DF6D-B3D5-058C6FA9AC20}"/>
              </a:ext>
            </a:extLst>
          </p:cNvPr>
          <p:cNvSpPr txBox="1"/>
          <p:nvPr/>
        </p:nvSpPr>
        <p:spPr>
          <a:xfrm>
            <a:off x="1359568" y="4003020"/>
            <a:ext cx="1731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/>
              <a:t>Cluster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1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(green)</a:t>
            </a:r>
          </a:p>
          <a:p>
            <a:r>
              <a:rPr kumimoji="1" lang="en-US" altLang="zh-CN" sz="1600" b="1" dirty="0"/>
              <a:t>Score: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2</a:t>
            </a:r>
            <a:r>
              <a:rPr kumimoji="1" lang="zh-CN" altLang="en-US" sz="1600" b="1" dirty="0"/>
              <a:t>*</a:t>
            </a:r>
            <a:r>
              <a:rPr kumimoji="1" lang="en-US" altLang="zh-CN" sz="1600" b="1" dirty="0"/>
              <a:t>3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=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6</a:t>
            </a:r>
            <a:endParaRPr kumimoji="1" lang="zh-CN" altLang="en-US" sz="16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3AE792B-B689-0845-3389-80BB36541D60}"/>
              </a:ext>
            </a:extLst>
          </p:cNvPr>
          <p:cNvSpPr txBox="1"/>
          <p:nvPr/>
        </p:nvSpPr>
        <p:spPr>
          <a:xfrm>
            <a:off x="1359568" y="4962930"/>
            <a:ext cx="1731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/>
              <a:t>Cluster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2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(purple)</a:t>
            </a:r>
          </a:p>
          <a:p>
            <a:r>
              <a:rPr kumimoji="1" lang="en-US" altLang="zh-CN" sz="1600" b="1" dirty="0"/>
              <a:t>Score: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1</a:t>
            </a:r>
            <a:r>
              <a:rPr kumimoji="1" lang="zh-CN" altLang="en-US" sz="1600" b="1" dirty="0"/>
              <a:t>*</a:t>
            </a:r>
            <a:r>
              <a:rPr kumimoji="1" lang="en-US" altLang="zh-CN" sz="1600" b="1" dirty="0"/>
              <a:t>4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=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4</a:t>
            </a:r>
            <a:endParaRPr kumimoji="1" lang="zh-CN" altLang="en-US" sz="16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134883-ECDE-F04E-4224-758DBC80C4AB}"/>
              </a:ext>
            </a:extLst>
          </p:cNvPr>
          <p:cNvSpPr txBox="1"/>
          <p:nvPr/>
        </p:nvSpPr>
        <p:spPr>
          <a:xfrm>
            <a:off x="1359568" y="5714051"/>
            <a:ext cx="1869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/>
              <a:t>Cluster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3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(white)</a:t>
            </a:r>
          </a:p>
          <a:p>
            <a:r>
              <a:rPr kumimoji="1" lang="en-US" altLang="zh-CN" sz="1600" b="1" dirty="0"/>
              <a:t>Score: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1</a:t>
            </a:r>
            <a:r>
              <a:rPr kumimoji="1" lang="zh-CN" altLang="en-US" sz="1600" b="1" dirty="0"/>
              <a:t>*</a:t>
            </a:r>
            <a:r>
              <a:rPr kumimoji="1" lang="en-US" altLang="zh-CN" sz="1600" b="1" dirty="0"/>
              <a:t>2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=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2</a:t>
            </a:r>
            <a:endParaRPr kumimoji="1"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1867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750DC06-25E4-E049-9C6E-0F98D49BB686}"/>
              </a:ext>
            </a:extLst>
          </p:cNvPr>
          <p:cNvSpPr txBox="1"/>
          <p:nvPr/>
        </p:nvSpPr>
        <p:spPr>
          <a:xfrm>
            <a:off x="375138" y="304799"/>
            <a:ext cx="7665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Test-based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CodeT</a:t>
            </a:r>
            <a:endParaRPr kumimoji="1"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C20BC7-7174-4B4D-B0C2-F0184009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D2413F-165C-EAB2-9349-9E9ED73FE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30" y="1433957"/>
            <a:ext cx="10119782" cy="422669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92F6452-E3B1-2A73-591E-626BF7DC5436}"/>
              </a:ext>
            </a:extLst>
          </p:cNvPr>
          <p:cNvSpPr txBox="1"/>
          <p:nvPr/>
        </p:nvSpPr>
        <p:spPr>
          <a:xfrm>
            <a:off x="3405353" y="1280068"/>
            <a:ext cx="1816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/>
              <a:t>Without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 err="1"/>
              <a:t>rerank</a:t>
            </a:r>
            <a:endParaRPr kumimoji="1" lang="zh-CN" altLang="en-US" sz="1600" b="1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71973884-93B0-0A65-D503-BB50BAD9727A}"/>
              </a:ext>
            </a:extLst>
          </p:cNvPr>
          <p:cNvCxnSpPr>
            <a:cxnSpLocks/>
          </p:cNvCxnSpPr>
          <p:nvPr/>
        </p:nvCxnSpPr>
        <p:spPr>
          <a:xfrm>
            <a:off x="4014952" y="1608083"/>
            <a:ext cx="378372" cy="33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53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750DC06-25E4-E049-9C6E-0F98D49BB686}"/>
              </a:ext>
            </a:extLst>
          </p:cNvPr>
          <p:cNvSpPr txBox="1"/>
          <p:nvPr/>
        </p:nvSpPr>
        <p:spPr>
          <a:xfrm>
            <a:off x="375138" y="304799"/>
            <a:ext cx="6132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Test-based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kumimoji="1"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C20BC7-7174-4B4D-B0C2-F0184009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5016C4-230E-1440-9141-09C726BCC295}"/>
              </a:ext>
            </a:extLst>
          </p:cNvPr>
          <p:cNvSpPr txBox="1"/>
          <p:nvPr/>
        </p:nvSpPr>
        <p:spPr>
          <a:xfrm>
            <a:off x="375138" y="985951"/>
            <a:ext cx="11421627" cy="372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These approaches use (generated or human-written) test cases to cluster candidates and select outputs from several clusters.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Why it works.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LLMs are powerful and can generate many correct programs with a large-scale sampling.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Among sampled candidates, correct programs show a consistent behavior. While wrong programs are often diverse and have different behaviors.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Thus, we can use test cases to find consensus among candidates, which is likely to be correct.</a:t>
            </a:r>
          </a:p>
        </p:txBody>
      </p:sp>
    </p:spTree>
    <p:extLst>
      <p:ext uri="{BB962C8B-B14F-4D97-AF65-F5344CB8AC3E}">
        <p14:creationId xmlns:p14="http://schemas.microsoft.com/office/powerpoint/2010/main" val="1136188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483C40-752C-9E77-53FA-16B25E085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16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515959-CC3F-811F-76E5-B9EBB2E06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293" y="1496008"/>
            <a:ext cx="7977414" cy="34484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185C490-E471-493F-F8F5-0421F9F1AB10}"/>
              </a:ext>
            </a:extLst>
          </p:cNvPr>
          <p:cNvSpPr txBox="1"/>
          <p:nvPr/>
        </p:nvSpPr>
        <p:spPr>
          <a:xfrm>
            <a:off x="5261520" y="4965601"/>
            <a:ext cx="166896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NIPS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766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750DC06-25E4-E049-9C6E-0F98D49BB686}"/>
              </a:ext>
            </a:extLst>
          </p:cNvPr>
          <p:cNvSpPr txBox="1"/>
          <p:nvPr/>
        </p:nvSpPr>
        <p:spPr>
          <a:xfrm>
            <a:off x="375138" y="304799"/>
            <a:ext cx="7665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Neural Ranker -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CodeRanker</a:t>
            </a:r>
            <a:endParaRPr kumimoji="1"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C20BC7-7174-4B4D-B0C2-F0184009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17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070AB1-BC33-FD28-BEFC-7B53333EFC1E}"/>
              </a:ext>
            </a:extLst>
          </p:cNvPr>
          <p:cNvSpPr txBox="1"/>
          <p:nvPr/>
        </p:nvSpPr>
        <p:spPr>
          <a:xfrm>
            <a:off x="375138" y="1225947"/>
            <a:ext cx="10870931" cy="2949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﻿</a:t>
            </a:r>
            <a:r>
              <a:rPr kumimoji="1"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CodeRanker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(172M)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 a neural classifier that is trained to classify a candidate as correct or not.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Input: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requirement,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candidate.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wrong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Authors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variants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CodeRanker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example,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wrong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multi-class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(e.g.,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execution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errors).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Authors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collect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extensive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candidates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APPS-train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run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candidates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cases,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construct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CodeRanker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4BE0FD-EB9B-74B9-E0F4-9288D389B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93" y="4259612"/>
            <a:ext cx="9517219" cy="201253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56D9E84-1180-A1B4-D5AB-4FB1C3FB2779}"/>
              </a:ext>
            </a:extLst>
          </p:cNvPr>
          <p:cNvSpPr txBox="1"/>
          <p:nvPr/>
        </p:nvSpPr>
        <p:spPr>
          <a:xfrm>
            <a:off x="2546131" y="6272146"/>
            <a:ext cx="709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kumimoji="1"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1"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generated</a:t>
            </a:r>
            <a:r>
              <a:rPr kumimoji="1"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kumimoji="1"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1"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kumimoji="1"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r>
              <a:rPr kumimoji="1"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kumimoji="1"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APPS</a:t>
            </a:r>
            <a:r>
              <a:rPr kumimoji="1"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dataset.</a:t>
            </a:r>
            <a:endParaRPr kumimoji="1"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719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750DC06-25E4-E049-9C6E-0F98D49BB686}"/>
              </a:ext>
            </a:extLst>
          </p:cNvPr>
          <p:cNvSpPr txBox="1"/>
          <p:nvPr/>
        </p:nvSpPr>
        <p:spPr>
          <a:xfrm>
            <a:off x="375138" y="304799"/>
            <a:ext cx="7665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Neural Ranker -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CodeRanker</a:t>
            </a:r>
            <a:endParaRPr kumimoji="1"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C20BC7-7174-4B4D-B0C2-F0184009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18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292664-6EE9-46BF-6426-5A230BB37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220" y="1287189"/>
            <a:ext cx="7756634" cy="14629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E117DF-467F-6E71-1B51-188A1363C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591" y="2943028"/>
            <a:ext cx="8413562" cy="16102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0D5FBD-9946-547D-A7E5-BA8669CB9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52" y="4746138"/>
            <a:ext cx="9995338" cy="190107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A02ACC4-94E6-20E9-BD0F-1AD212D00BAB}"/>
              </a:ext>
            </a:extLst>
          </p:cNvPr>
          <p:cNvSpPr txBox="1"/>
          <p:nvPr/>
        </p:nvSpPr>
        <p:spPr>
          <a:xfrm>
            <a:off x="4585136" y="1024739"/>
            <a:ext cx="2992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kumimoji="1"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APPS</a:t>
            </a:r>
            <a:r>
              <a:rPr kumimoji="1"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dataset.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DE2853-56CB-66DA-A915-A3F65AB2D725}"/>
              </a:ext>
            </a:extLst>
          </p:cNvPr>
          <p:cNvSpPr txBox="1"/>
          <p:nvPr/>
        </p:nvSpPr>
        <p:spPr>
          <a:xfrm>
            <a:off x="4416971" y="2751500"/>
            <a:ext cx="3623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kumimoji="1"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HumanEval</a:t>
            </a:r>
            <a:r>
              <a:rPr kumimoji="1"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dataset.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6DD8B40-969C-085F-2ADB-8A7F1794630F}"/>
              </a:ext>
            </a:extLst>
          </p:cNvPr>
          <p:cNvSpPr txBox="1"/>
          <p:nvPr/>
        </p:nvSpPr>
        <p:spPr>
          <a:xfrm>
            <a:off x="4465887" y="4574708"/>
            <a:ext cx="3160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kumimoji="1"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MBPP</a:t>
            </a:r>
            <a:r>
              <a:rPr kumimoji="1"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dataset.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992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3F7B31-2BFD-AF17-B480-48FAF177A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19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463FEC-8B89-557C-EA96-15D3D7AF8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24" y="2395767"/>
            <a:ext cx="10032352" cy="206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51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750DC06-25E4-E049-9C6E-0F98D49BB686}"/>
              </a:ext>
            </a:extLst>
          </p:cNvPr>
          <p:cNvSpPr txBox="1"/>
          <p:nvPr/>
        </p:nvSpPr>
        <p:spPr>
          <a:xfrm>
            <a:off x="375138" y="304799"/>
            <a:ext cx="6132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  <a:endParaRPr kumimoji="1"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C20BC7-7174-4B4D-B0C2-F0184009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FF5773-740C-AF4C-B82B-92BE13BACC86}"/>
              </a:ext>
            </a:extLst>
          </p:cNvPr>
          <p:cNvSpPr txBox="1"/>
          <p:nvPr/>
        </p:nvSpPr>
        <p:spPr>
          <a:xfrm>
            <a:off x="375138" y="889574"/>
            <a:ext cx="11667928" cy="3690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Large-scale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(LLMs)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extensive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candidates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generation.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programs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candidates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challenging.</a:t>
            </a:r>
            <a:endParaRPr kumimoji="1" lang="en-US" altLang="zh-CN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survey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six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papers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divide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groups,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including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(I)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Execution-based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(II)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Ranker.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existing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approaches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directions.</a:t>
            </a:r>
          </a:p>
        </p:txBody>
      </p:sp>
    </p:spTree>
    <p:extLst>
      <p:ext uri="{BB962C8B-B14F-4D97-AF65-F5344CB8AC3E}">
        <p14:creationId xmlns:p14="http://schemas.microsoft.com/office/powerpoint/2010/main" val="2490338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750DC06-25E4-E049-9C6E-0F98D49BB686}"/>
              </a:ext>
            </a:extLst>
          </p:cNvPr>
          <p:cNvSpPr txBox="1"/>
          <p:nvPr/>
        </p:nvSpPr>
        <p:spPr>
          <a:xfrm>
            <a:off x="375138" y="304799"/>
            <a:ext cx="7665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Neural Ranker –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Coder-Reviewer</a:t>
            </a:r>
            <a:endParaRPr kumimoji="1"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C20BC7-7174-4B4D-B0C2-F0184009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20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A070AB1-BC33-FD28-BEFC-7B53333EFC1E}"/>
                  </a:ext>
                </a:extLst>
              </p:cNvPr>
              <p:cNvSpPr txBox="1"/>
              <p:nvPr/>
            </p:nvSpPr>
            <p:spPr>
              <a:xfrm>
                <a:off x="375138" y="1225947"/>
                <a:ext cx="10870931" cy="2774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﻿Inspired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by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code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review,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Zhang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et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al.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propose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Coder-Reviewer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reranking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approach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that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select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outputs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three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steps.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Computing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generation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likelihood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candidates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based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on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input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requirements,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𝒑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Leveraging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LLM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assess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probability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generating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input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requirements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based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candidate,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𝒑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Ranking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candidates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with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product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𝐥𝐨𝐠</m:t>
                    </m:r>
                    <m:r>
                      <a:rPr kumimoji="1" lang="zh-CN" altLang="en-US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𝒑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𝒑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or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normalized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product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kumimoji="1" lang="zh-CN" altLang="en-US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a:rPr kumimoji="1" lang="en-US" altLang="zh-CN" b="1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𝐥𝐨𝐠</m:t>
                            </m:r>
                          </m:fName>
                          <m:e>
                            <m:r>
                              <a:rPr kumimoji="1" lang="en-US" altLang="zh-CN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𝒑</m:t>
                            </m:r>
                            <m:r>
                              <a:rPr kumimoji="1" lang="en-US" altLang="zh-CN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kumimoji="1" lang="en-US" altLang="zh-CN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  <m:r>
                              <a:rPr kumimoji="1" lang="en-US" altLang="zh-CN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  <m:r>
                              <a:rPr kumimoji="1" lang="en-US" altLang="zh-CN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  <m:r>
                              <a:rPr kumimoji="1" lang="en-US" altLang="zh-CN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</m:den>
                    </m:f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kumimoji="1" lang="en-US" altLang="zh-CN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kumimoji="1" lang="zh-CN" alt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𝒍𝒐𝒈</m:t>
                            </m:r>
                          </m:fName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𝒑</m:t>
                            </m:r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kumimoji="1" lang="en-US" altLang="zh-CN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  <m:r>
                              <a:rPr kumimoji="1" lang="en-US" altLang="zh-CN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kumimoji="1" lang="en-US" altLang="zh-CN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</m:den>
                    </m:f>
                  </m:oMath>
                </a14:m>
                <a:endParaRPr kumimoji="1"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A070AB1-BC33-FD28-BEFC-7B53333EF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38" y="1225947"/>
                <a:ext cx="10870931" cy="2774093"/>
              </a:xfrm>
              <a:prstGeom prst="rect">
                <a:avLst/>
              </a:prstGeom>
              <a:blipFill>
                <a:blip r:embed="rId3"/>
                <a:stretch>
                  <a:fillRect l="-350" r="-350" b="-4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4CE4CC3-7BFA-137E-334C-2C1E41F03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209" y="4001653"/>
            <a:ext cx="6958505" cy="271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40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750DC06-25E4-E049-9C6E-0F98D49BB686}"/>
              </a:ext>
            </a:extLst>
          </p:cNvPr>
          <p:cNvSpPr txBox="1"/>
          <p:nvPr/>
        </p:nvSpPr>
        <p:spPr>
          <a:xfrm>
            <a:off x="375138" y="304799"/>
            <a:ext cx="7665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Neural Ranker -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CodeRanker</a:t>
            </a:r>
            <a:endParaRPr kumimoji="1"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C20BC7-7174-4B4D-B0C2-F0184009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21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5DE2853-56CB-66DA-A915-A3F65AB2D725}"/>
                  </a:ext>
                </a:extLst>
              </p:cNvPr>
              <p:cNvSpPr txBox="1"/>
              <p:nvPr/>
            </p:nvSpPr>
            <p:spPr>
              <a:xfrm>
                <a:off x="141282" y="2280759"/>
                <a:ext cx="7520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𝒑</m:t>
                      </m:r>
                      <m:r>
                        <a:rPr kumimoji="1" lang="en-US" altLang="zh-CN" sz="1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kumimoji="1" lang="en-US" altLang="zh-CN" sz="1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kumimoji="1" lang="en-US" altLang="zh-CN" sz="1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|</m:t>
                      </m:r>
                      <m:r>
                        <a:rPr kumimoji="1" lang="en-US" altLang="zh-CN" sz="1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kumimoji="1" lang="en-US" altLang="zh-CN" sz="1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5DE2853-56CB-66DA-A915-A3F65AB2D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82" y="2280759"/>
                <a:ext cx="752095" cy="307777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A2B7B3E8-7ACF-ED37-8AEE-959F7D935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233" y="1378340"/>
            <a:ext cx="9664692" cy="5174861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00DA820-1321-189C-08C7-6E7DC911EC61}"/>
              </a:ext>
            </a:extLst>
          </p:cNvPr>
          <p:cNvCxnSpPr>
            <a:cxnSpLocks/>
          </p:cNvCxnSpPr>
          <p:nvPr/>
        </p:nvCxnSpPr>
        <p:spPr>
          <a:xfrm flipV="1">
            <a:off x="819807" y="2455668"/>
            <a:ext cx="30742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19EFCD3-533F-21CD-3554-27D5534F4EFB}"/>
                  </a:ext>
                </a:extLst>
              </p:cNvPr>
              <p:cNvSpPr txBox="1"/>
              <p:nvPr/>
            </p:nvSpPr>
            <p:spPr>
              <a:xfrm>
                <a:off x="141281" y="2704594"/>
                <a:ext cx="7520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𝒑</m:t>
                    </m:r>
                    <m:r>
                      <a:rPr kumimoji="1" lang="en-US" altLang="zh-CN" sz="1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1" lang="en-US" altLang="zh-CN" sz="1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kumimoji="1" lang="en-US" altLang="zh-CN" sz="1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kumimoji="1" lang="en-US" altLang="zh-CN" sz="1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kumimoji="1" lang="en-US" altLang="zh-CN" sz="1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1" lang="en-US" altLang="zh-CN" sz="1400" b="1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4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𝒑</m:t>
                    </m:r>
                    <m:r>
                      <a:rPr kumimoji="1" lang="en-US" altLang="zh-CN" sz="14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1" lang="en-US" altLang="zh-CN" sz="14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kumimoji="1" lang="en-US" altLang="zh-CN" sz="14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kumimoji="1" lang="en-US" altLang="zh-CN" sz="14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kumimoji="1" lang="en-US" altLang="zh-CN" sz="14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1" lang="zh-CN" alt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19EFCD3-533F-21CD-3554-27D5534F4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81" y="2704594"/>
                <a:ext cx="752095" cy="523220"/>
              </a:xfrm>
              <a:prstGeom prst="rect">
                <a:avLst/>
              </a:prstGeom>
              <a:blipFill>
                <a:blip r:embed="rId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7F9914C6-31F6-D143-9976-F15AB4EA39A2}"/>
              </a:ext>
            </a:extLst>
          </p:cNvPr>
          <p:cNvCxnSpPr>
            <a:cxnSpLocks/>
          </p:cNvCxnSpPr>
          <p:nvPr/>
        </p:nvCxnSpPr>
        <p:spPr>
          <a:xfrm>
            <a:off x="819807" y="2966204"/>
            <a:ext cx="33370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04F98188-6161-1D6B-AF2A-BD3C6D88E038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591511" y="3489093"/>
            <a:ext cx="535722" cy="445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8804743D-DABA-9912-5EEE-76DF0F4DE117}"/>
              </a:ext>
            </a:extLst>
          </p:cNvPr>
          <p:cNvSpPr txBox="1"/>
          <p:nvPr/>
        </p:nvSpPr>
        <p:spPr>
          <a:xfrm>
            <a:off x="0" y="3533593"/>
            <a:ext cx="1183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normalized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574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750DC06-25E4-E049-9C6E-0F98D49BB686}"/>
              </a:ext>
            </a:extLst>
          </p:cNvPr>
          <p:cNvSpPr txBox="1"/>
          <p:nvPr/>
        </p:nvSpPr>
        <p:spPr>
          <a:xfrm>
            <a:off x="375138" y="304799"/>
            <a:ext cx="7665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Neural Ranker -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CodeRanker</a:t>
            </a:r>
            <a:endParaRPr kumimoji="1"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C20BC7-7174-4B4D-B0C2-F0184009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22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99CC7A-F282-8E14-8188-95C177744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12" y="2258191"/>
            <a:ext cx="9294607" cy="204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77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4C916E-3177-0FA4-625C-593ED3A64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23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4CFEDB-88AD-FB48-9C4D-E7BBD3D99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16" y="2508096"/>
            <a:ext cx="10170367" cy="184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66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750DC06-25E4-E049-9C6E-0F98D49BB686}"/>
              </a:ext>
            </a:extLst>
          </p:cNvPr>
          <p:cNvSpPr txBox="1"/>
          <p:nvPr/>
        </p:nvSpPr>
        <p:spPr>
          <a:xfrm>
            <a:off x="375138" y="304799"/>
            <a:ext cx="7665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Neural Ranker –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LEVER</a:t>
            </a:r>
            <a:endParaRPr kumimoji="1"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C20BC7-7174-4B4D-B0C2-F0184009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24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070AB1-BC33-FD28-BEFC-7B53333EFC1E}"/>
              </a:ext>
            </a:extLst>
          </p:cNvPr>
          <p:cNvSpPr txBox="1"/>
          <p:nvPr/>
        </p:nvSpPr>
        <p:spPr>
          <a:xfrm>
            <a:off x="375138" y="1225947"/>
            <a:ext cx="10870931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﻿LEVER (220M-770M)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verifier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trained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classify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candidate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Input: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requirement,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candidate,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execution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wrong.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77E725D-A2FD-AA8D-BBFF-9DFA5815F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38" y="2694034"/>
            <a:ext cx="11353800" cy="348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27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750DC06-25E4-E049-9C6E-0F98D49BB686}"/>
              </a:ext>
            </a:extLst>
          </p:cNvPr>
          <p:cNvSpPr txBox="1"/>
          <p:nvPr/>
        </p:nvSpPr>
        <p:spPr>
          <a:xfrm>
            <a:off x="375138" y="304799"/>
            <a:ext cx="7665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Neural Ranker -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LEVER</a:t>
            </a:r>
            <a:endParaRPr kumimoji="1"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C20BC7-7174-4B4D-B0C2-F0184009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25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DFC654-268B-6562-859C-F56D5509C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411" y="2066648"/>
            <a:ext cx="5387865" cy="263850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8459B7F-1CA1-4E23-4082-358DCFDED90B}"/>
              </a:ext>
            </a:extLst>
          </p:cNvPr>
          <p:cNvSpPr txBox="1"/>
          <p:nvPr/>
        </p:nvSpPr>
        <p:spPr>
          <a:xfrm>
            <a:off x="4207776" y="4705150"/>
            <a:ext cx="3160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Pass@1</a:t>
            </a:r>
            <a:r>
              <a:rPr kumimoji="1"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MBPP</a:t>
            </a:r>
            <a:r>
              <a:rPr kumimoji="1"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kumimoji="1"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A65AB5-A915-CA00-054D-D1632484BB48}"/>
              </a:ext>
            </a:extLst>
          </p:cNvPr>
          <p:cNvSpPr txBox="1"/>
          <p:nvPr/>
        </p:nvSpPr>
        <p:spPr>
          <a:xfrm>
            <a:off x="589548" y="3829489"/>
            <a:ext cx="2032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Pruning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Maximum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likelihood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2E7D5E9-6390-6E09-E90B-1A0AC286C3D4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621902" y="4091099"/>
            <a:ext cx="335902" cy="307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294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750DC06-25E4-E049-9C6E-0F98D49BB686}"/>
              </a:ext>
            </a:extLst>
          </p:cNvPr>
          <p:cNvSpPr txBox="1"/>
          <p:nvPr/>
        </p:nvSpPr>
        <p:spPr>
          <a:xfrm>
            <a:off x="375138" y="304799"/>
            <a:ext cx="7665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Neural Ranker -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LEVER</a:t>
            </a:r>
            <a:endParaRPr kumimoji="1"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C20BC7-7174-4B4D-B0C2-F0184009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26</a:t>
            </a:fld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3EE2886-7AE7-54C5-58AA-D266ADFD9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274" y="1360904"/>
            <a:ext cx="8023430" cy="46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99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750DC06-25E4-E049-9C6E-0F98D49BB686}"/>
              </a:ext>
            </a:extLst>
          </p:cNvPr>
          <p:cNvSpPr txBox="1"/>
          <p:nvPr/>
        </p:nvSpPr>
        <p:spPr>
          <a:xfrm>
            <a:off x="375138" y="304799"/>
            <a:ext cx="7665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kumimoji="1"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C20BC7-7174-4B4D-B0C2-F0184009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27</a:t>
            </a:fld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1F5B97C-5BB1-5ABD-64EE-13925E23FAC9}"/>
              </a:ext>
            </a:extLst>
          </p:cNvPr>
          <p:cNvSpPr txBox="1"/>
          <p:nvPr/>
        </p:nvSpPr>
        <p:spPr>
          <a:xfrm>
            <a:off x="375138" y="985951"/>
            <a:ext cx="11421627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Rerank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techniques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obviously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improve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LLMs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generation.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Test-based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Clustering: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AlphaCode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MBR-EXEC,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CodeT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Ranker: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CodeRanker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Coder-Reviewer,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LEVER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(SOTA)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large-scale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sampling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time-consuming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Relying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cases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run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environments.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ranker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fail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domains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languages.</a:t>
            </a:r>
          </a:p>
        </p:txBody>
      </p:sp>
    </p:spTree>
    <p:extLst>
      <p:ext uri="{BB962C8B-B14F-4D97-AF65-F5344CB8AC3E}">
        <p14:creationId xmlns:p14="http://schemas.microsoft.com/office/powerpoint/2010/main" val="845645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750DC06-25E4-E049-9C6E-0F98D49BB686}"/>
              </a:ext>
            </a:extLst>
          </p:cNvPr>
          <p:cNvSpPr txBox="1"/>
          <p:nvPr/>
        </p:nvSpPr>
        <p:spPr>
          <a:xfrm>
            <a:off x="375138" y="304799"/>
            <a:ext cx="7665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endParaRPr kumimoji="1"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C20BC7-7174-4B4D-B0C2-F0184009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28</a:t>
            </a:fld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1F5B97C-5BB1-5ABD-64EE-13925E23FAC9}"/>
              </a:ext>
            </a:extLst>
          </p:cNvPr>
          <p:cNvSpPr txBox="1"/>
          <p:nvPr/>
        </p:nvSpPr>
        <p:spPr>
          <a:xfrm>
            <a:off x="375138" y="985951"/>
            <a:ext cx="11421627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candidates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programs.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ICSE2023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found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existing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repair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(e.g.,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Tbar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Recoder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fix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auto-generated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programs.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still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low.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F5F6AE-D455-1166-436B-9E440BBB0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296" y="2369860"/>
            <a:ext cx="7279872" cy="306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750DC06-25E4-E049-9C6E-0F98D49BB686}"/>
              </a:ext>
            </a:extLst>
          </p:cNvPr>
          <p:cNvSpPr txBox="1"/>
          <p:nvPr/>
        </p:nvSpPr>
        <p:spPr>
          <a:xfrm>
            <a:off x="375138" y="304799"/>
            <a:ext cx="6132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1"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C20BC7-7174-4B4D-B0C2-F0184009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3B7018-5434-29EC-8F22-0F1616D8464C}"/>
              </a:ext>
            </a:extLst>
          </p:cNvPr>
          <p:cNvSpPr txBox="1"/>
          <p:nvPr/>
        </p:nvSpPr>
        <p:spPr>
          <a:xfrm>
            <a:off x="365617" y="937325"/>
            <a:ext cx="10962691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Large language models (LLMs) have demonstrated an impressive ability to generate programs for various programming tasks.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practice,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LLMs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generate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given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numerous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trials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(e.g.,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100).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Thus,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recent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trend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sampling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candidates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filtering/ranking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candidates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program.</a:t>
            </a:r>
          </a:p>
        </p:txBody>
      </p:sp>
    </p:spTree>
    <p:extLst>
      <p:ext uri="{BB962C8B-B14F-4D97-AF65-F5344CB8AC3E}">
        <p14:creationId xmlns:p14="http://schemas.microsoft.com/office/powerpoint/2010/main" val="3317676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750DC06-25E4-E049-9C6E-0F98D49BB686}"/>
              </a:ext>
            </a:extLst>
          </p:cNvPr>
          <p:cNvSpPr txBox="1"/>
          <p:nvPr/>
        </p:nvSpPr>
        <p:spPr>
          <a:xfrm>
            <a:off x="375138" y="304799"/>
            <a:ext cx="6132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1"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C20BC7-7174-4B4D-B0C2-F0184009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4</a:t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13B7018-5434-29EC-8F22-0F1616D8464C}"/>
                  </a:ext>
                </a:extLst>
              </p:cNvPr>
              <p:cNvSpPr txBox="1"/>
              <p:nvPr/>
            </p:nvSpPr>
            <p:spPr>
              <a:xfrm>
                <a:off x="365617" y="937325"/>
                <a:ext cx="10962691" cy="1495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Chen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et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al.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(Codex)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picks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candidate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with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highest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generation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likelihood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as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generation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likelihood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biased toward shorter programs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Chen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et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al.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(Codex)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further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apply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length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normalization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</m:den>
                    </m:f>
                    <m:func>
                      <m:funcPr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which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prefers long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candidates.</a:t>
                </a: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13B7018-5434-29EC-8F22-0F1616D84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17" y="937325"/>
                <a:ext cx="10962691" cy="1495666"/>
              </a:xfrm>
              <a:prstGeom prst="rect">
                <a:avLst/>
              </a:prstGeom>
              <a:blipFill>
                <a:blip r:embed="rId3"/>
                <a:stretch>
                  <a:fillRect l="-347" b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A898BF95-0A61-96E0-AF37-203FA7684E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536"/>
          <a:stretch/>
        </p:blipFill>
        <p:spPr>
          <a:xfrm>
            <a:off x="648138" y="2647010"/>
            <a:ext cx="10160000" cy="303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99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750DC06-25E4-E049-9C6E-0F98D49BB686}"/>
              </a:ext>
            </a:extLst>
          </p:cNvPr>
          <p:cNvSpPr txBox="1"/>
          <p:nvPr/>
        </p:nvSpPr>
        <p:spPr>
          <a:xfrm>
            <a:off x="375138" y="304799"/>
            <a:ext cx="197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kumimoji="1"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C20BC7-7174-4B4D-B0C2-F0184009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33A6CB-CFA0-CC93-12D4-373420069C94}"/>
              </a:ext>
            </a:extLst>
          </p:cNvPr>
          <p:cNvSpPr/>
          <p:nvPr/>
        </p:nvSpPr>
        <p:spPr>
          <a:xfrm>
            <a:off x="375138" y="3107119"/>
            <a:ext cx="1439916" cy="643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Input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requirement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B02FA65-7AE8-6D3E-9D01-C8710BDB1E1F}"/>
              </a:ext>
            </a:extLst>
          </p:cNvPr>
          <p:cNvCxnSpPr>
            <a:cxnSpLocks/>
          </p:cNvCxnSpPr>
          <p:nvPr/>
        </p:nvCxnSpPr>
        <p:spPr>
          <a:xfrm>
            <a:off x="1902372" y="3442135"/>
            <a:ext cx="451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7134B10-723F-A4C2-B4A8-5F8A9157B735}"/>
              </a:ext>
            </a:extLst>
          </p:cNvPr>
          <p:cNvSpPr/>
          <p:nvPr/>
        </p:nvSpPr>
        <p:spPr>
          <a:xfrm>
            <a:off x="2476962" y="3102379"/>
            <a:ext cx="1439916" cy="643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Language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Model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8E441B41-3CDC-75EB-A079-731B7A045F90}"/>
              </a:ext>
            </a:extLst>
          </p:cNvPr>
          <p:cNvCxnSpPr>
            <a:cxnSpLocks/>
          </p:cNvCxnSpPr>
          <p:nvPr/>
        </p:nvCxnSpPr>
        <p:spPr>
          <a:xfrm>
            <a:off x="4009696" y="3424256"/>
            <a:ext cx="4677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多文档 17">
            <a:extLst>
              <a:ext uri="{FF2B5EF4-FFF2-40B4-BE49-F238E27FC236}">
                <a16:creationId xmlns:a16="http://schemas.microsoft.com/office/drawing/2014/main" id="{2DCE3547-3BE1-A757-D971-F18C7CFE9CD7}"/>
              </a:ext>
            </a:extLst>
          </p:cNvPr>
          <p:cNvSpPr/>
          <p:nvPr/>
        </p:nvSpPr>
        <p:spPr>
          <a:xfrm>
            <a:off x="4578786" y="3120258"/>
            <a:ext cx="1271021" cy="64375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A170DA5-FC36-254E-0D9E-37BA62324365}"/>
              </a:ext>
            </a:extLst>
          </p:cNvPr>
          <p:cNvSpPr txBox="1"/>
          <p:nvPr/>
        </p:nvSpPr>
        <p:spPr>
          <a:xfrm>
            <a:off x="4578786" y="3272858"/>
            <a:ext cx="1271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candidates</a:t>
            </a:r>
            <a:endParaRPr kumimoji="1" lang="zh-CN" altLang="en-US" sz="1600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55935500-8FDE-1838-E448-FB04356E7993}"/>
              </a:ext>
            </a:extLst>
          </p:cNvPr>
          <p:cNvCxnSpPr>
            <a:cxnSpLocks/>
          </p:cNvCxnSpPr>
          <p:nvPr/>
        </p:nvCxnSpPr>
        <p:spPr>
          <a:xfrm flipV="1">
            <a:off x="5951186" y="2731325"/>
            <a:ext cx="741667" cy="399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多文档 23">
            <a:extLst>
              <a:ext uri="{FF2B5EF4-FFF2-40B4-BE49-F238E27FC236}">
                <a16:creationId xmlns:a16="http://schemas.microsoft.com/office/drawing/2014/main" id="{EB055B68-7BE0-C6E3-26C8-A78422982A11}"/>
              </a:ext>
            </a:extLst>
          </p:cNvPr>
          <p:cNvSpPr/>
          <p:nvPr/>
        </p:nvSpPr>
        <p:spPr>
          <a:xfrm>
            <a:off x="6585301" y="1117392"/>
            <a:ext cx="1271021" cy="643754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10F6D10-C1A0-79C9-C0EC-92FF38D4CFD0}"/>
              </a:ext>
            </a:extLst>
          </p:cNvPr>
          <p:cNvSpPr txBox="1"/>
          <p:nvPr/>
        </p:nvSpPr>
        <p:spPr>
          <a:xfrm>
            <a:off x="6584812" y="1269992"/>
            <a:ext cx="1271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Test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cases</a:t>
            </a:r>
            <a:endParaRPr kumimoji="1" lang="zh-CN" altLang="en-US" sz="1600" dirty="0"/>
          </a:p>
        </p:txBody>
      </p:sp>
      <p:pic>
        <p:nvPicPr>
          <p:cNvPr id="29" name="图形 28" descr="处理器">
            <a:extLst>
              <a:ext uri="{FF2B5EF4-FFF2-40B4-BE49-F238E27FC236}">
                <a16:creationId xmlns:a16="http://schemas.microsoft.com/office/drawing/2014/main" id="{8138524A-A86A-7A90-B2A3-5051ADAC0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4232" y="2243761"/>
            <a:ext cx="739239" cy="739239"/>
          </a:xfrm>
          <a:prstGeom prst="rect">
            <a:avLst/>
          </a:prstGeom>
        </p:spPr>
      </p:pic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5178A2D-3181-6180-69F1-9CCAC908EF61}"/>
              </a:ext>
            </a:extLst>
          </p:cNvPr>
          <p:cNvCxnSpPr>
            <a:cxnSpLocks/>
          </p:cNvCxnSpPr>
          <p:nvPr/>
        </p:nvCxnSpPr>
        <p:spPr>
          <a:xfrm flipH="1">
            <a:off x="7189966" y="1801947"/>
            <a:ext cx="7586" cy="441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12DBEEE2-CCC9-E90A-58EF-A7499142B14D}"/>
              </a:ext>
            </a:extLst>
          </p:cNvPr>
          <p:cNvCxnSpPr>
            <a:cxnSpLocks/>
          </p:cNvCxnSpPr>
          <p:nvPr/>
        </p:nvCxnSpPr>
        <p:spPr>
          <a:xfrm>
            <a:off x="7622467" y="2591813"/>
            <a:ext cx="4677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313AA9EC-B5AF-4922-0BFC-96DA50DC0434}"/>
              </a:ext>
            </a:extLst>
          </p:cNvPr>
          <p:cNvSpPr>
            <a:spLocks noChangeAspect="1"/>
          </p:cNvSpPr>
          <p:nvPr/>
        </p:nvSpPr>
        <p:spPr>
          <a:xfrm>
            <a:off x="8501825" y="2312078"/>
            <a:ext cx="108000" cy="1080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03B96E65-5B7C-B8C2-1872-D23370DDB75B}"/>
              </a:ext>
            </a:extLst>
          </p:cNvPr>
          <p:cNvSpPr>
            <a:spLocks noChangeAspect="1"/>
          </p:cNvSpPr>
          <p:nvPr/>
        </p:nvSpPr>
        <p:spPr>
          <a:xfrm>
            <a:off x="8594850" y="2464478"/>
            <a:ext cx="108000" cy="1080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4CE5A6D8-77B2-DD7C-29EC-A8AD62B4E721}"/>
              </a:ext>
            </a:extLst>
          </p:cNvPr>
          <p:cNvSpPr>
            <a:spLocks noChangeAspect="1"/>
          </p:cNvSpPr>
          <p:nvPr/>
        </p:nvSpPr>
        <p:spPr>
          <a:xfrm>
            <a:off x="8583490" y="2611308"/>
            <a:ext cx="108000" cy="1080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615CAFBF-0681-96EE-3B79-94E2792A067A}"/>
              </a:ext>
            </a:extLst>
          </p:cNvPr>
          <p:cNvSpPr>
            <a:spLocks noChangeAspect="1"/>
          </p:cNvSpPr>
          <p:nvPr/>
        </p:nvSpPr>
        <p:spPr>
          <a:xfrm>
            <a:off x="8438122" y="2482760"/>
            <a:ext cx="108000" cy="1080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4CE98AE9-1AF1-4B9D-72FA-900C498300F2}"/>
              </a:ext>
            </a:extLst>
          </p:cNvPr>
          <p:cNvSpPr>
            <a:spLocks noChangeAspect="1"/>
          </p:cNvSpPr>
          <p:nvPr/>
        </p:nvSpPr>
        <p:spPr>
          <a:xfrm>
            <a:off x="8917917" y="2755860"/>
            <a:ext cx="108000" cy="10800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79B5C78-6A17-E8BB-93B4-21B17CCBA5EC}"/>
              </a:ext>
            </a:extLst>
          </p:cNvPr>
          <p:cNvSpPr>
            <a:spLocks noChangeAspect="1"/>
          </p:cNvSpPr>
          <p:nvPr/>
        </p:nvSpPr>
        <p:spPr>
          <a:xfrm>
            <a:off x="9000054" y="2311490"/>
            <a:ext cx="108000" cy="108007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7F884CF5-F9EA-F232-382E-F01C241A56E8}"/>
              </a:ext>
            </a:extLst>
          </p:cNvPr>
          <p:cNvSpPr>
            <a:spLocks noChangeAspect="1"/>
          </p:cNvSpPr>
          <p:nvPr/>
        </p:nvSpPr>
        <p:spPr>
          <a:xfrm>
            <a:off x="9152454" y="2463890"/>
            <a:ext cx="108000" cy="108007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3975E80A-E3A9-3386-7040-04CEA334E42A}"/>
              </a:ext>
            </a:extLst>
          </p:cNvPr>
          <p:cNvSpPr/>
          <p:nvPr/>
        </p:nvSpPr>
        <p:spPr>
          <a:xfrm>
            <a:off x="8343282" y="2191671"/>
            <a:ext cx="479795" cy="62010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5D501F1B-5CFC-BE52-CE4C-A632B1EF149D}"/>
              </a:ext>
            </a:extLst>
          </p:cNvPr>
          <p:cNvSpPr/>
          <p:nvPr/>
        </p:nvSpPr>
        <p:spPr>
          <a:xfrm>
            <a:off x="8795661" y="2666172"/>
            <a:ext cx="408786" cy="33024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F33FE27E-EA9D-14B1-1CC5-72B384DA4311}"/>
              </a:ext>
            </a:extLst>
          </p:cNvPr>
          <p:cNvSpPr/>
          <p:nvPr/>
        </p:nvSpPr>
        <p:spPr>
          <a:xfrm flipV="1">
            <a:off x="8897957" y="2214677"/>
            <a:ext cx="479795" cy="427744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5B969883-103A-B7EA-3315-CB9069BA7C15}"/>
              </a:ext>
            </a:extLst>
          </p:cNvPr>
          <p:cNvCxnSpPr>
            <a:cxnSpLocks/>
          </p:cNvCxnSpPr>
          <p:nvPr/>
        </p:nvCxnSpPr>
        <p:spPr>
          <a:xfrm>
            <a:off x="9461163" y="2624196"/>
            <a:ext cx="4677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档 47">
            <a:extLst>
              <a:ext uri="{FF2B5EF4-FFF2-40B4-BE49-F238E27FC236}">
                <a16:creationId xmlns:a16="http://schemas.microsoft.com/office/drawing/2014/main" id="{36182615-AC92-0AA3-72C2-E5EBD02976AA}"/>
              </a:ext>
            </a:extLst>
          </p:cNvPr>
          <p:cNvSpPr/>
          <p:nvPr/>
        </p:nvSpPr>
        <p:spPr>
          <a:xfrm>
            <a:off x="10046346" y="2365493"/>
            <a:ext cx="879539" cy="51911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7B61651-60F6-7CC8-DFCA-94E1FDBB3E02}"/>
              </a:ext>
            </a:extLst>
          </p:cNvPr>
          <p:cNvSpPr txBox="1"/>
          <p:nvPr/>
        </p:nvSpPr>
        <p:spPr>
          <a:xfrm>
            <a:off x="10075317" y="2411136"/>
            <a:ext cx="782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output</a:t>
            </a:r>
            <a:endParaRPr kumimoji="1" lang="zh-CN" altLang="en-US" sz="16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1FED0B2-B6DE-7E7A-3EB9-06FCD9A0EFAA}"/>
              </a:ext>
            </a:extLst>
          </p:cNvPr>
          <p:cNvSpPr txBox="1"/>
          <p:nvPr/>
        </p:nvSpPr>
        <p:spPr>
          <a:xfrm>
            <a:off x="6745903" y="2928316"/>
            <a:ext cx="93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Executor</a:t>
            </a:r>
            <a:endParaRPr kumimoji="1" lang="zh-CN" altLang="en-US" sz="1600" dirty="0"/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7F9D8C8C-4B56-6CC1-AA31-4A63A9FABC2E}"/>
              </a:ext>
            </a:extLst>
          </p:cNvPr>
          <p:cNvCxnSpPr>
            <a:cxnSpLocks/>
          </p:cNvCxnSpPr>
          <p:nvPr/>
        </p:nvCxnSpPr>
        <p:spPr>
          <a:xfrm>
            <a:off x="5947909" y="3609474"/>
            <a:ext cx="631918" cy="491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510B9E9F-D28E-0FB3-3E8F-324E896A2B90}"/>
              </a:ext>
            </a:extLst>
          </p:cNvPr>
          <p:cNvSpPr txBox="1"/>
          <p:nvPr/>
        </p:nvSpPr>
        <p:spPr>
          <a:xfrm>
            <a:off x="8356178" y="2926469"/>
            <a:ext cx="1104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Clustering</a:t>
            </a:r>
            <a:endParaRPr kumimoji="1" lang="zh-CN" altLang="en-US" sz="1600" dirty="0"/>
          </a:p>
        </p:txBody>
      </p:sp>
      <p:pic>
        <p:nvPicPr>
          <p:cNvPr id="56" name="图形 55" descr="机器人">
            <a:extLst>
              <a:ext uri="{FF2B5EF4-FFF2-40B4-BE49-F238E27FC236}">
                <a16:creationId xmlns:a16="http://schemas.microsoft.com/office/drawing/2014/main" id="{8904ABB7-203A-F23A-589D-289383C92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2766" y="3603372"/>
            <a:ext cx="914400" cy="914400"/>
          </a:xfrm>
          <a:prstGeom prst="rect">
            <a:avLst/>
          </a:prstGeom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1DA86974-68A4-7F77-771A-D8F795FA93D0}"/>
              </a:ext>
            </a:extLst>
          </p:cNvPr>
          <p:cNvSpPr txBox="1"/>
          <p:nvPr/>
        </p:nvSpPr>
        <p:spPr>
          <a:xfrm>
            <a:off x="6417871" y="4456118"/>
            <a:ext cx="1589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Neural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network</a:t>
            </a:r>
            <a:endParaRPr kumimoji="1" lang="zh-CN" altLang="en-US" sz="1600" dirty="0"/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A660038C-E61F-D28D-3BF0-356064E9B7C6}"/>
              </a:ext>
            </a:extLst>
          </p:cNvPr>
          <p:cNvCxnSpPr>
            <a:cxnSpLocks/>
          </p:cNvCxnSpPr>
          <p:nvPr/>
        </p:nvCxnSpPr>
        <p:spPr>
          <a:xfrm>
            <a:off x="7540019" y="4101963"/>
            <a:ext cx="4677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表格 60">
            <a:extLst>
              <a:ext uri="{FF2B5EF4-FFF2-40B4-BE49-F238E27FC236}">
                <a16:creationId xmlns:a16="http://schemas.microsoft.com/office/drawing/2014/main" id="{2C464A6E-D177-44C9-15AA-8F46B5550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393195"/>
              </p:ext>
            </p:extLst>
          </p:nvPr>
        </p:nvGraphicFramePr>
        <p:xfrm>
          <a:off x="8225053" y="3670199"/>
          <a:ext cx="553544" cy="8615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3544">
                  <a:extLst>
                    <a:ext uri="{9D8B030D-6E8A-4147-A177-3AD203B41FA5}">
                      <a16:colId xmlns:a16="http://schemas.microsoft.com/office/drawing/2014/main" val="4056216524"/>
                    </a:ext>
                  </a:extLst>
                </a:gridCol>
              </a:tblGrid>
              <a:tr h="293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0.95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6739064"/>
                  </a:ext>
                </a:extLst>
              </a:tr>
              <a:tr h="293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…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2301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0.21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143429"/>
                  </a:ext>
                </a:extLst>
              </a:tr>
            </a:tbl>
          </a:graphicData>
        </a:graphic>
      </p:graphicFrame>
      <p:sp>
        <p:nvSpPr>
          <p:cNvPr id="61" name="文本框 60">
            <a:extLst>
              <a:ext uri="{FF2B5EF4-FFF2-40B4-BE49-F238E27FC236}">
                <a16:creationId xmlns:a16="http://schemas.microsoft.com/office/drawing/2014/main" id="{E35D3163-5343-FCE2-48A4-C95550F4107A}"/>
              </a:ext>
            </a:extLst>
          </p:cNvPr>
          <p:cNvSpPr txBox="1"/>
          <p:nvPr/>
        </p:nvSpPr>
        <p:spPr>
          <a:xfrm>
            <a:off x="8090179" y="4628719"/>
            <a:ext cx="1170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Probability</a:t>
            </a:r>
            <a:endParaRPr kumimoji="1" lang="zh-CN" altLang="en-US" sz="1600" dirty="0"/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72F79518-B9AF-E76D-444A-573640A01D18}"/>
              </a:ext>
            </a:extLst>
          </p:cNvPr>
          <p:cNvCxnSpPr>
            <a:cxnSpLocks/>
          </p:cNvCxnSpPr>
          <p:nvPr/>
        </p:nvCxnSpPr>
        <p:spPr>
          <a:xfrm>
            <a:off x="8883237" y="4119418"/>
            <a:ext cx="4677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档 62">
            <a:extLst>
              <a:ext uri="{FF2B5EF4-FFF2-40B4-BE49-F238E27FC236}">
                <a16:creationId xmlns:a16="http://schemas.microsoft.com/office/drawing/2014/main" id="{6E4AC1C6-D321-C4C0-031A-9C5562FA14BD}"/>
              </a:ext>
            </a:extLst>
          </p:cNvPr>
          <p:cNvSpPr/>
          <p:nvPr/>
        </p:nvSpPr>
        <p:spPr>
          <a:xfrm>
            <a:off x="9468420" y="3860715"/>
            <a:ext cx="879539" cy="51911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74E9810-07DE-B283-0C49-766F7419F874}"/>
              </a:ext>
            </a:extLst>
          </p:cNvPr>
          <p:cNvSpPr txBox="1"/>
          <p:nvPr/>
        </p:nvSpPr>
        <p:spPr>
          <a:xfrm>
            <a:off x="9497391" y="3906358"/>
            <a:ext cx="782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output</a:t>
            </a:r>
            <a:endParaRPr kumimoji="1" lang="zh-CN" altLang="en-US" sz="1600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4C2D763-E635-ECBC-A20F-5162D991DDDE}"/>
              </a:ext>
            </a:extLst>
          </p:cNvPr>
          <p:cNvSpPr txBox="1"/>
          <p:nvPr/>
        </p:nvSpPr>
        <p:spPr>
          <a:xfrm>
            <a:off x="8120194" y="709826"/>
            <a:ext cx="3852303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Test-based</a:t>
            </a:r>
            <a:r>
              <a:rPr kumimoji="1" lang="zh-CN" alt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AlphaCode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(2022),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MBR-EXEC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(2022),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CodeT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(2022)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E6CF436-A031-DE83-AF11-63959F8B9FB6}"/>
              </a:ext>
            </a:extLst>
          </p:cNvPr>
          <p:cNvSpPr txBox="1"/>
          <p:nvPr/>
        </p:nvSpPr>
        <p:spPr>
          <a:xfrm>
            <a:off x="8146005" y="5064291"/>
            <a:ext cx="3098025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kumimoji="1" lang="zh-CN" alt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Ranker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CodeRanker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(2022),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Coder-Reviewer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(2022),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LEVER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(2023)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4464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6CE83F-6AD4-8714-B7D9-EAEA76F33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6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C8B345-587D-D3A9-9683-F6A46383A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822450"/>
            <a:ext cx="9245470" cy="318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53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750DC06-25E4-E049-9C6E-0F98D49BB686}"/>
              </a:ext>
            </a:extLst>
          </p:cNvPr>
          <p:cNvSpPr txBox="1"/>
          <p:nvPr/>
        </p:nvSpPr>
        <p:spPr>
          <a:xfrm>
            <a:off x="375138" y="304799"/>
            <a:ext cx="7665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Test-based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AlphaCode</a:t>
            </a:r>
            <a:endParaRPr kumimoji="1"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C20BC7-7174-4B4D-B0C2-F0184009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070AB1-BC33-FD28-BEFC-7B53333EFC1E}"/>
              </a:ext>
            </a:extLst>
          </p:cNvPr>
          <p:cNvSpPr txBox="1"/>
          <p:nvPr/>
        </p:nvSpPr>
        <p:spPr>
          <a:xfrm>
            <a:off x="375138" y="1225947"/>
            <a:ext cx="10870931" cy="372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﻿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AlphaCode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selects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extensive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candidates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steps.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Filtering.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Keeping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candidates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pass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cases.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Clustering.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collecting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inputs.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Feeding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candidates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obtaining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outputs.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candidates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outputs.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Selecting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largest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smallest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clusters.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134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750DC06-25E4-E049-9C6E-0F98D49BB686}"/>
              </a:ext>
            </a:extLst>
          </p:cNvPr>
          <p:cNvSpPr txBox="1"/>
          <p:nvPr/>
        </p:nvSpPr>
        <p:spPr>
          <a:xfrm>
            <a:off x="375138" y="304799"/>
            <a:ext cx="7665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Test-based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AlphaCode</a:t>
            </a:r>
            <a:endParaRPr kumimoji="1"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C20BC7-7174-4B4D-B0C2-F0184009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8</a:t>
            </a:fld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FF3DB6-C58C-A101-DC8E-BE9412E8B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306" y="1451722"/>
            <a:ext cx="5893238" cy="46272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315AB02-AF17-21C6-4864-8410A903F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2557"/>
            <a:ext cx="6435730" cy="134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B429253-4C61-C089-7821-B4830E0BF53B}"/>
              </a:ext>
            </a:extLst>
          </p:cNvPr>
          <p:cNvSpPr txBox="1"/>
          <p:nvPr/>
        </p:nvSpPr>
        <p:spPr>
          <a:xfrm>
            <a:off x="10214811" y="1390072"/>
            <a:ext cx="1462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/>
              <a:t>Upper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bound</a:t>
            </a:r>
            <a:endParaRPr kumimoji="1" lang="zh-CN" altLang="en-US" sz="1600" b="1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CBD0324B-8978-B354-0BAB-A7EB42050BD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945902" y="1728626"/>
            <a:ext cx="407898" cy="320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FE0733F-0BAB-AA7D-85B5-8C30CD93A9D5}"/>
              </a:ext>
            </a:extLst>
          </p:cNvPr>
          <p:cNvSpPr txBox="1"/>
          <p:nvPr/>
        </p:nvSpPr>
        <p:spPr>
          <a:xfrm>
            <a:off x="1447992" y="1390072"/>
            <a:ext cx="3577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/>
              <a:t>Results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on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the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 err="1"/>
              <a:t>CodeContests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dataset.</a:t>
            </a:r>
            <a:endParaRPr kumimoji="1"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8090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6CE83F-6AD4-8714-B7D9-EAEA76F33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1E74-D349-BD43-AC69-3A2B4D708F32}" type="slidenum">
              <a:rPr kumimoji="1" lang="zh-CN" altLang="en-US" smtClean="0"/>
              <a:t>9</a:t>
            </a:fld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3948EE-5E3F-47BF-8780-A4E2E4BE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655" y="2028371"/>
            <a:ext cx="9080690" cy="26276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61E062-D3B9-5B69-09A2-9F3D9DC6603C}"/>
              </a:ext>
            </a:extLst>
          </p:cNvPr>
          <p:cNvSpPr txBox="1"/>
          <p:nvPr/>
        </p:nvSpPr>
        <p:spPr>
          <a:xfrm>
            <a:off x="5261520" y="4655975"/>
            <a:ext cx="166896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118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6513</TotalTime>
  <Words>2020</Words>
  <Application>Microsoft Macintosh PowerPoint</Application>
  <PresentationFormat>宽屏</PresentationFormat>
  <Paragraphs>250</Paragraphs>
  <Slides>28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Contrastive Code Representation Learning</dc:title>
  <dc:creator>李 佳</dc:creator>
  <cp:lastModifiedBy>李 佳</cp:lastModifiedBy>
  <cp:revision>215</cp:revision>
  <dcterms:created xsi:type="dcterms:W3CDTF">2020-11-20T07:38:17Z</dcterms:created>
  <dcterms:modified xsi:type="dcterms:W3CDTF">2023-02-28T03:16:52Z</dcterms:modified>
</cp:coreProperties>
</file>